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134805010" r:id="rId2"/>
    <p:sldId id="485" r:id="rId3"/>
    <p:sldId id="2134805032" r:id="rId4"/>
    <p:sldId id="2134805017" r:id="rId5"/>
    <p:sldId id="2134805018" r:id="rId6"/>
    <p:sldId id="2134805019" r:id="rId7"/>
    <p:sldId id="2134805020" r:id="rId8"/>
    <p:sldId id="2134805021" r:id="rId9"/>
    <p:sldId id="2134805022" r:id="rId10"/>
    <p:sldId id="2134805024" r:id="rId11"/>
    <p:sldId id="2134805025" r:id="rId12"/>
    <p:sldId id="2134805026" r:id="rId13"/>
    <p:sldId id="2134805027" r:id="rId14"/>
    <p:sldId id="2134805028" r:id="rId15"/>
    <p:sldId id="2134805029" r:id="rId16"/>
    <p:sldId id="2134805030" r:id="rId17"/>
    <p:sldId id="2134805031" r:id="rId18"/>
    <p:sldId id="2134805033" r:id="rId19"/>
    <p:sldId id="2134805034" r:id="rId20"/>
    <p:sldId id="2134805035" r:id="rId21"/>
    <p:sldId id="2134805036" r:id="rId22"/>
    <p:sldId id="2134805040" r:id="rId23"/>
    <p:sldId id="2134805041" r:id="rId24"/>
    <p:sldId id="2134805037" r:id="rId25"/>
    <p:sldId id="2134805038" r:id="rId26"/>
    <p:sldId id="2134805039" r:id="rId27"/>
    <p:sldId id="2134805023" r:id="rId28"/>
    <p:sldId id="21348050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067" autoAdjust="0"/>
  </p:normalViewPr>
  <p:slideViewPr>
    <p:cSldViewPr snapToGrid="0">
      <p:cViewPr varScale="1">
        <p:scale>
          <a:sx n="109" d="100"/>
          <a:sy n="109" d="100"/>
        </p:scale>
        <p:origin x="564" y="96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6/12/2025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8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61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4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0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6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6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04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141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5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9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736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On-demand </a:t>
            </a:r>
            <a:r>
              <a:rPr lang="zh-CN" altLang="en-US" dirty="0"/>
              <a:t>用来赘述</a:t>
            </a:r>
            <a:r>
              <a:rPr lang="en-US" altLang="zh-CN" dirty="0"/>
              <a:t>CPU</a:t>
            </a:r>
            <a:r>
              <a:rPr lang="zh-CN" altLang="en-US" dirty="0"/>
              <a:t>资源利用率创建</a:t>
            </a:r>
            <a:r>
              <a:rPr lang="en-US" altLang="zh-CN" dirty="0"/>
              <a:t>FGT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83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0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51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46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92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9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14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92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如果输入报错请执行</a:t>
            </a:r>
            <a:r>
              <a:rPr lang="en-US" altLang="zh-CN" dirty="0" err="1"/>
              <a:t>aws</a:t>
            </a:r>
            <a:r>
              <a:rPr lang="en-US" altLang="zh-CN" dirty="0"/>
              <a:t> configure </a:t>
            </a:r>
            <a:r>
              <a:rPr lang="zh-CN" altLang="en-US" dirty="0"/>
              <a:t>，确保账号执行权限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7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确认脚本没有逻辑错误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5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9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7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8337506" cy="1534889"/>
          </a:xfrm>
        </p:spPr>
        <p:txBody>
          <a:bodyPr/>
          <a:lstStyle/>
          <a:p>
            <a:r>
              <a:rPr lang="en-US" altLang="zh-CN" dirty="0" err="1"/>
              <a:t>AutoScale</a:t>
            </a:r>
            <a:r>
              <a:rPr lang="en-US" altLang="zh-CN" dirty="0"/>
              <a:t> </a:t>
            </a:r>
            <a:r>
              <a:rPr lang="en-US" altLang="zh-CN" dirty="0" err="1"/>
              <a:t>Hypbird</a:t>
            </a:r>
            <a:r>
              <a:rPr lang="en-US" altLang="zh-CN" dirty="0"/>
              <a:t> Mode FGT Integrate with GWLB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CA50-6159-4032-DFD5-BD42448F3CD4}"/>
              </a:ext>
            </a:extLst>
          </p:cNvPr>
          <p:cNvSpPr txBox="1"/>
          <p:nvPr/>
        </p:nvSpPr>
        <p:spPr>
          <a:xfrm>
            <a:off x="2072103" y="5539153"/>
            <a:ext cx="1350050" cy="795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sz="2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400" dirty="0">
                <a:solidFill>
                  <a:srgbClr val="000000"/>
                </a:solidFill>
                <a:cs typeface="Arial" panose="020B0604020202090204" pitchFamily="34" charset="0"/>
              </a:rPr>
              <a:t>2023-12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64527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52C55-85D6-712E-291C-2F0F7839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" y="1076926"/>
            <a:ext cx="11606616" cy="42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03480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6711C-B760-9C69-B896-B16ED4BE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" y="997382"/>
            <a:ext cx="9335533" cy="5221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F6875-047C-7FBF-E2FB-252C14A0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64" y="1001799"/>
            <a:ext cx="9335533" cy="52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12282" y="151297"/>
            <a:ext cx="73629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Endpoint Services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Endpoints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2523F-3B03-284D-3DBC-28B42FCC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807027"/>
            <a:ext cx="11793911" cy="2519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778A1-957F-743C-D3F7-80AB27E4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" y="3675269"/>
            <a:ext cx="11745843" cy="17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09657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Ingress</a:t>
            </a: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70473-44F8-B7DB-F139-E2ABE871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29" y="740621"/>
            <a:ext cx="10337056" cy="2688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6F9BF-2AEE-DA36-E58F-375FB62C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2" y="3531065"/>
            <a:ext cx="10219943" cy="30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6762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出向路由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DA3CF-CD3F-667B-DA65-C37E8EC5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769816"/>
            <a:ext cx="11560313" cy="304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1CDD4-2D71-5A47-2CC5-80EACD9D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5" y="3594576"/>
            <a:ext cx="11518347" cy="31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178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4E62A-79E0-8879-10F3-DC53DA8C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7" y="608098"/>
            <a:ext cx="8843617" cy="335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4E79C-FEDC-2B98-BBFA-B89EB119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531" y="3706966"/>
            <a:ext cx="8899610" cy="30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7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178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0F2E9-78E4-C7A1-9444-DD750DF5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01591"/>
            <a:ext cx="9314800" cy="311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5EB44-ED87-6BD7-3573-200FA307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513" y="3586521"/>
            <a:ext cx="8890731" cy="28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8779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ASG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B7077-8D93-3F3F-7A53-1F48E184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006827"/>
            <a:ext cx="10986072" cy="227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B279A-B61A-2C20-17A5-CF760E992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3" y="2487616"/>
            <a:ext cx="8026400" cy="28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8779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ASG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BD49D-B150-AE6C-8D6E-F1B25A78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8" y="753420"/>
            <a:ext cx="10835961" cy="5139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0FB29-A55D-CB3D-9583-97E2A2922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51" y="1645734"/>
            <a:ext cx="10159374" cy="48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655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ASG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结合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策略生效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1F892-9197-B673-DC52-2283901D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1" y="1607192"/>
            <a:ext cx="11856537" cy="28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21134" y="773330"/>
            <a:ext cx="10209607" cy="56066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3320008" y="6018209"/>
            <a:ext cx="493726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 err="1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AutoScale</a:t>
            </a: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hybrid FGT integrate with GWLB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南北流量上云安全检查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31" y="776039"/>
            <a:ext cx="1256546" cy="56608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91714FE-B373-096C-2DDA-DB5DD08D6F06}"/>
              </a:ext>
            </a:extLst>
          </p:cNvPr>
          <p:cNvGrpSpPr/>
          <p:nvPr/>
        </p:nvGrpSpPr>
        <p:grpSpPr>
          <a:xfrm>
            <a:off x="1497405" y="2126282"/>
            <a:ext cx="9076384" cy="2948638"/>
            <a:chOff x="1497405" y="2126282"/>
            <a:chExt cx="9076384" cy="2948638"/>
          </a:xfrm>
        </p:grpSpPr>
        <p:cxnSp>
          <p:nvCxnSpPr>
            <p:cNvPr id="13" name="直线箭头连接符 17">
              <a:extLst>
                <a:ext uri="{FF2B5EF4-FFF2-40B4-BE49-F238E27FC236}">
                  <a16:creationId xmlns:a16="http://schemas.microsoft.com/office/drawing/2014/main" id="{6DC4533E-7E1A-7BC0-9AB4-A166BE51A2F4}"/>
                </a:ext>
              </a:extLst>
            </p:cNvPr>
            <p:cNvCxnSpPr>
              <a:cxnSpLocks/>
              <a:stCxn id="3" idx="3"/>
              <a:endCxn id="16" idx="1"/>
            </p:cNvCxnSpPr>
            <p:nvPr/>
          </p:nvCxnSpPr>
          <p:spPr>
            <a:xfrm>
              <a:off x="4080163" y="3705146"/>
              <a:ext cx="1969439" cy="1515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53CEA9D7-3C47-A027-EB27-6295A9BC5026}"/>
                </a:ext>
              </a:extLst>
            </p:cNvPr>
            <p:cNvSpPr/>
            <p:nvPr/>
          </p:nvSpPr>
          <p:spPr>
            <a:xfrm>
              <a:off x="6049601" y="2365683"/>
              <a:ext cx="4524188" cy="2709237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>
                <a:defRPr/>
              </a:pPr>
              <a:r>
                <a:rPr lang="en-US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Security </a:t>
              </a:r>
              <a:r>
                <a:rPr lang="en-US" altLang="zh-CN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VPC</a:t>
              </a:r>
              <a:endPara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7" name="Graphic 28">
              <a:extLst>
                <a:ext uri="{FF2B5EF4-FFF2-40B4-BE49-F238E27FC236}">
                  <a16:creationId xmlns:a16="http://schemas.microsoft.com/office/drawing/2014/main" id="{D6C07154-004B-9804-E766-3712CDED3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01" y="2380430"/>
              <a:ext cx="423255" cy="463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3EBA999E-ED2D-BEF6-A783-D76646C86EAA}"/>
                </a:ext>
              </a:extLst>
            </p:cNvPr>
            <p:cNvSpPr txBox="1"/>
            <p:nvPr/>
          </p:nvSpPr>
          <p:spPr>
            <a:xfrm>
              <a:off x="6186240" y="3711685"/>
              <a:ext cx="1728125" cy="492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200" b="1" dirty="0">
                  <a:solidFill>
                    <a:srgbClr val="4D27AA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Gateway</a:t>
              </a:r>
              <a:r>
                <a:rPr kumimoji="1" lang="zh-CN" altLang="en-US" sz="1200" b="1" dirty="0">
                  <a:solidFill>
                    <a:srgbClr val="4D27AA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              </a:t>
              </a:r>
              <a:r>
                <a:rPr kumimoji="1" lang="en-US" altLang="zh-CN" sz="1200" b="1" dirty="0">
                  <a:solidFill>
                    <a:srgbClr val="4D27AA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Load</a:t>
              </a:r>
              <a:r>
                <a:rPr kumimoji="1" lang="zh-CN" altLang="en-US" sz="1200" b="1" dirty="0">
                  <a:solidFill>
                    <a:srgbClr val="4D27AA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 </a:t>
              </a:r>
              <a:r>
                <a:rPr kumimoji="1" lang="en-US" altLang="zh-CN" sz="1200" b="1" dirty="0">
                  <a:solidFill>
                    <a:srgbClr val="4D27AA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Balancer</a:t>
              </a:r>
              <a:endParaRPr kumimoji="1" lang="zh-CN" altLang="en-US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sp>
          <p:nvSpPr>
            <p:cNvPr id="19" name="文本框 44">
              <a:extLst>
                <a:ext uri="{FF2B5EF4-FFF2-40B4-BE49-F238E27FC236}">
                  <a16:creationId xmlns:a16="http://schemas.microsoft.com/office/drawing/2014/main" id="{4B02166A-A6AB-0682-2D2F-D1DECADD02B6}"/>
                </a:ext>
              </a:extLst>
            </p:cNvPr>
            <p:cNvSpPr txBox="1"/>
            <p:nvPr/>
          </p:nvSpPr>
          <p:spPr>
            <a:xfrm>
              <a:off x="8504165" y="3345788"/>
              <a:ext cx="1622988" cy="261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FortiGate </a:t>
              </a:r>
              <a:r>
                <a:rPr kumimoji="1" lang="en-US" altLang="zh-CN" sz="1000" dirty="0" err="1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Byol</a:t>
              </a:r>
              <a:r>
                <a:rPr kumimoji="1" lang="zh-CN" altLang="en-US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集群</a:t>
              </a:r>
            </a:p>
          </p:txBody>
        </p:sp>
        <p:cxnSp>
          <p:nvCxnSpPr>
            <p:cNvPr id="31" name="直线箭头连接符 45">
              <a:extLst>
                <a:ext uri="{FF2B5EF4-FFF2-40B4-BE49-F238E27FC236}">
                  <a16:creationId xmlns:a16="http://schemas.microsoft.com/office/drawing/2014/main" id="{FA9E081D-E185-A66F-B123-974D28DBF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3630" y="3468760"/>
              <a:ext cx="660307" cy="2077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Graphic 18">
              <a:extLst>
                <a:ext uri="{FF2B5EF4-FFF2-40B4-BE49-F238E27FC236}">
                  <a16:creationId xmlns:a16="http://schemas.microsoft.com/office/drawing/2014/main" id="{87396CC0-3CCA-0113-E652-FCAD027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6437190" y="3163341"/>
              <a:ext cx="564364" cy="61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Graphic 23">
              <a:extLst>
                <a:ext uri="{FF2B5EF4-FFF2-40B4-BE49-F238E27FC236}">
                  <a16:creationId xmlns:a16="http://schemas.microsoft.com/office/drawing/2014/main" id="{EA7DCC17-347D-D2BF-BF2B-9C598D23C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098" y="2997410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2AFBF6-7E23-B595-65C6-870B9B2BDD3D}"/>
                </a:ext>
              </a:extLst>
            </p:cNvPr>
            <p:cNvSpPr/>
            <p:nvPr/>
          </p:nvSpPr>
          <p:spPr>
            <a:xfrm>
              <a:off x="1497405" y="2599054"/>
              <a:ext cx="2582758" cy="2212184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>
                <a:defRPr/>
              </a:pPr>
              <a:r>
                <a:rPr lang="en-US" altLang="zh-CN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App </a:t>
              </a:r>
              <a:r>
                <a:rPr lang="en-US" sz="1200" dirty="0">
                  <a:ln w="0"/>
                  <a:solidFill>
                    <a:srgbClr val="1E89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VPC</a:t>
              </a:r>
            </a:p>
          </p:txBody>
        </p:sp>
        <p:pic>
          <p:nvPicPr>
            <p:cNvPr id="4" name="Graphic 28">
              <a:extLst>
                <a:ext uri="{FF2B5EF4-FFF2-40B4-BE49-F238E27FC236}">
                  <a16:creationId xmlns:a16="http://schemas.microsoft.com/office/drawing/2014/main" id="{81759BF4-8975-3861-5194-E51625462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405" y="2643600"/>
              <a:ext cx="341887" cy="374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Graphic 29">
              <a:extLst>
                <a:ext uri="{FF2B5EF4-FFF2-40B4-BE49-F238E27FC236}">
                  <a16:creationId xmlns:a16="http://schemas.microsoft.com/office/drawing/2014/main" id="{01D676C7-AA2F-151A-9B57-A92CD33F4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684" y="3182313"/>
              <a:ext cx="491345" cy="53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文本框 75">
              <a:extLst>
                <a:ext uri="{FF2B5EF4-FFF2-40B4-BE49-F238E27FC236}">
                  <a16:creationId xmlns:a16="http://schemas.microsoft.com/office/drawing/2014/main" id="{E574180F-FBF6-9046-FD72-115D7F180CEF}"/>
                </a:ext>
              </a:extLst>
            </p:cNvPr>
            <p:cNvSpPr txBox="1"/>
            <p:nvPr/>
          </p:nvSpPr>
          <p:spPr>
            <a:xfrm>
              <a:off x="2790380" y="4485766"/>
              <a:ext cx="1452801" cy="26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05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GWLB</a:t>
              </a:r>
              <a:r>
                <a:rPr kumimoji="1" lang="zh-CN" altLang="en-US" sz="105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 </a:t>
              </a:r>
              <a:r>
                <a:rPr kumimoji="1" lang="en-US" altLang="zh-CN" sz="105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Endpoint</a:t>
              </a:r>
            </a:p>
          </p:txBody>
        </p:sp>
        <p:pic>
          <p:nvPicPr>
            <p:cNvPr id="84" name="Graphic 19">
              <a:extLst>
                <a:ext uri="{FF2B5EF4-FFF2-40B4-BE49-F238E27FC236}">
                  <a16:creationId xmlns:a16="http://schemas.microsoft.com/office/drawing/2014/main" id="{A8FE66A9-6FDE-779B-1E88-D1EB6B5A8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898" y="2351054"/>
              <a:ext cx="430916" cy="47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1" name="直线箭头连接符 90">
              <a:extLst>
                <a:ext uri="{FF2B5EF4-FFF2-40B4-BE49-F238E27FC236}">
                  <a16:creationId xmlns:a16="http://schemas.microsoft.com/office/drawing/2014/main" id="{DC10BA08-2109-4D0C-593D-921F58FD4B26}"/>
                </a:ext>
              </a:extLst>
            </p:cNvPr>
            <p:cNvCxnSpPr>
              <a:cxnSpLocks/>
              <a:stCxn id="66" idx="0"/>
              <a:endCxn id="84" idx="2"/>
            </p:cNvCxnSpPr>
            <p:nvPr/>
          </p:nvCxnSpPr>
          <p:spPr>
            <a:xfrm flipH="1" flipV="1">
              <a:off x="3510356" y="2822877"/>
              <a:ext cx="1" cy="35943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93">
              <a:extLst>
                <a:ext uri="{FF2B5EF4-FFF2-40B4-BE49-F238E27FC236}">
                  <a16:creationId xmlns:a16="http://schemas.microsoft.com/office/drawing/2014/main" id="{20F49089-ED03-D178-B4FD-758715692CB0}"/>
                </a:ext>
              </a:extLst>
            </p:cNvPr>
            <p:cNvCxnSpPr>
              <a:cxnSpLocks/>
              <a:stCxn id="2" idx="3"/>
              <a:endCxn id="66" idx="1"/>
            </p:cNvCxnSpPr>
            <p:nvPr/>
          </p:nvCxnSpPr>
          <p:spPr>
            <a:xfrm>
              <a:off x="2196272" y="3171599"/>
              <a:ext cx="1068413" cy="27970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Graphic 23">
              <a:extLst>
                <a:ext uri="{FF2B5EF4-FFF2-40B4-BE49-F238E27FC236}">
                  <a16:creationId xmlns:a16="http://schemas.microsoft.com/office/drawing/2014/main" id="{73054640-4F9D-50B2-FEA7-1B546B07A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947" y="3420619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8" name="Graphic 23">
              <a:extLst>
                <a:ext uri="{FF2B5EF4-FFF2-40B4-BE49-F238E27FC236}">
                  <a16:creationId xmlns:a16="http://schemas.microsoft.com/office/drawing/2014/main" id="{C8507925-57CC-B84D-072F-7EA5AE36D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902" y="4278474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9" name="直线箭头连接符 93">
              <a:extLst>
                <a:ext uri="{FF2B5EF4-FFF2-40B4-BE49-F238E27FC236}">
                  <a16:creationId xmlns:a16="http://schemas.microsoft.com/office/drawing/2014/main" id="{BE7DB1DC-1370-BE5B-09AC-FA1FB323DC19}"/>
                </a:ext>
              </a:extLst>
            </p:cNvPr>
            <p:cNvCxnSpPr>
              <a:cxnSpLocks/>
              <a:stCxn id="177" idx="3"/>
              <a:endCxn id="66" idx="1"/>
            </p:cNvCxnSpPr>
            <p:nvPr/>
          </p:nvCxnSpPr>
          <p:spPr>
            <a:xfrm flipV="1">
              <a:off x="2201121" y="3451307"/>
              <a:ext cx="1063563" cy="14350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箭头连接符 93">
              <a:extLst>
                <a:ext uri="{FF2B5EF4-FFF2-40B4-BE49-F238E27FC236}">
                  <a16:creationId xmlns:a16="http://schemas.microsoft.com/office/drawing/2014/main" id="{56BE8A11-53B7-B96A-A4D3-C9AFB54ECB01}"/>
                </a:ext>
              </a:extLst>
            </p:cNvPr>
            <p:cNvCxnSpPr>
              <a:cxnSpLocks/>
              <a:stCxn id="178" idx="3"/>
              <a:endCxn id="41" idx="1"/>
            </p:cNvCxnSpPr>
            <p:nvPr/>
          </p:nvCxnSpPr>
          <p:spPr>
            <a:xfrm flipV="1">
              <a:off x="2188076" y="4159784"/>
              <a:ext cx="469007" cy="29287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109CB9AF-E5C2-092D-0726-5DB6CBBFA685}"/>
                </a:ext>
              </a:extLst>
            </p:cNvPr>
            <p:cNvSpPr txBox="1"/>
            <p:nvPr/>
          </p:nvSpPr>
          <p:spPr>
            <a:xfrm>
              <a:off x="3037584" y="2126282"/>
              <a:ext cx="817170" cy="32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400" dirty="0">
                  <a:solidFill>
                    <a:srgbClr val="000000"/>
                  </a:solidFill>
                  <a:cs typeface="Arial" panose="020B0604020202090204" pitchFamily="34" charset="0"/>
                </a:rPr>
                <a:t>Internet</a:t>
              </a:r>
              <a:endParaRPr lang="en-US" sz="14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AADF31-7C7D-E384-FC81-1C3E9B2FE35F}"/>
                </a:ext>
              </a:extLst>
            </p:cNvPr>
            <p:cNvGrpSpPr/>
            <p:nvPr/>
          </p:nvGrpSpPr>
          <p:grpSpPr>
            <a:xfrm>
              <a:off x="8013803" y="3593516"/>
              <a:ext cx="2393586" cy="1112586"/>
              <a:chOff x="7564582" y="3810919"/>
              <a:chExt cx="2315763" cy="983088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DDE29854-C7A2-A931-0E65-8C74BD24DFB7}"/>
                  </a:ext>
                </a:extLst>
              </p:cNvPr>
              <p:cNvSpPr/>
              <p:nvPr/>
            </p:nvSpPr>
            <p:spPr>
              <a:xfrm>
                <a:off x="7564582" y="3810919"/>
                <a:ext cx="2173338" cy="775972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133" name="Picture 275">
                <a:extLst>
                  <a:ext uri="{FF2B5EF4-FFF2-40B4-BE49-F238E27FC236}">
                    <a16:creationId xmlns:a16="http://schemas.microsoft.com/office/drawing/2014/main" id="{9E0B1400-1F15-4361-AD8E-1086B1A10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4288" y="3986735"/>
                <a:ext cx="420126" cy="4202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文本框 44">
                <a:extLst>
                  <a:ext uri="{FF2B5EF4-FFF2-40B4-BE49-F238E27FC236}">
                    <a16:creationId xmlns:a16="http://schemas.microsoft.com/office/drawing/2014/main" id="{6CC027D5-476E-A677-0098-C2641A12E5CF}"/>
                  </a:ext>
                </a:extLst>
              </p:cNvPr>
              <p:cNvSpPr txBox="1"/>
              <p:nvPr/>
            </p:nvSpPr>
            <p:spPr>
              <a:xfrm>
                <a:off x="7907657" y="4563175"/>
                <a:ext cx="19726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6576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en-US" altLang="zh-CN" sz="10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FortiGate on-demand</a:t>
                </a:r>
                <a:r>
                  <a:rPr kumimoji="1" lang="zh-CN" altLang="en-US" sz="10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Amazon Ember" panose="020B0603020204020204" pitchFamily="34" charset="0"/>
                  </a:rPr>
                  <a:t>集群</a:t>
                </a:r>
              </a:p>
            </p:txBody>
          </p:sp>
          <p:pic>
            <p:nvPicPr>
              <p:cNvPr id="349" name="Picture 275">
                <a:extLst>
                  <a:ext uri="{FF2B5EF4-FFF2-40B4-BE49-F238E27FC236}">
                    <a16:creationId xmlns:a16="http://schemas.microsoft.com/office/drawing/2014/main" id="{E7835200-9029-B22B-6902-D4D7AECAB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6486" y="3977720"/>
                <a:ext cx="420126" cy="4202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0" name="Picture 275">
                <a:extLst>
                  <a:ext uri="{FF2B5EF4-FFF2-40B4-BE49-F238E27FC236}">
                    <a16:creationId xmlns:a16="http://schemas.microsoft.com/office/drawing/2014/main" id="{10BF3AA4-C585-710B-0F41-C6C8C8066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2839" y="3977719"/>
                <a:ext cx="420126" cy="4202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" name="Picture 275">
                <a:extLst>
                  <a:ext uri="{FF2B5EF4-FFF2-40B4-BE49-F238E27FC236}">
                    <a16:creationId xmlns:a16="http://schemas.microsoft.com/office/drawing/2014/main" id="{10218C38-8DD6-C312-B693-EA83B8DDD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7719" y="3977719"/>
                <a:ext cx="420126" cy="4202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E8171-BA82-D072-FBC8-6A4399EAEEB2}"/>
                </a:ext>
              </a:extLst>
            </p:cNvPr>
            <p:cNvGrpSpPr/>
            <p:nvPr/>
          </p:nvGrpSpPr>
          <p:grpSpPr>
            <a:xfrm>
              <a:off x="8295732" y="2526243"/>
              <a:ext cx="1793065" cy="795642"/>
              <a:chOff x="8289407" y="3118316"/>
              <a:chExt cx="1734767" cy="703034"/>
            </a:xfrm>
          </p:grpSpPr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4F8331EB-3A9B-40E5-7A7D-3BDD15498186}"/>
                  </a:ext>
                </a:extLst>
              </p:cNvPr>
              <p:cNvSpPr/>
              <p:nvPr/>
            </p:nvSpPr>
            <p:spPr>
              <a:xfrm>
                <a:off x="8289407" y="3118316"/>
                <a:ext cx="1734767" cy="703034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132" name="Picture 275">
                <a:extLst>
                  <a:ext uri="{FF2B5EF4-FFF2-40B4-BE49-F238E27FC236}">
                    <a16:creationId xmlns:a16="http://schemas.microsoft.com/office/drawing/2014/main" id="{5FE48397-7C6C-533E-CF1B-38239CADE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9453" y="3237721"/>
                <a:ext cx="486850" cy="486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2" name="Picture 275">
                <a:extLst>
                  <a:ext uri="{FF2B5EF4-FFF2-40B4-BE49-F238E27FC236}">
                    <a16:creationId xmlns:a16="http://schemas.microsoft.com/office/drawing/2014/main" id="{E5730374-7068-D86E-D2F4-43569AA8F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457" y="3232911"/>
                <a:ext cx="486850" cy="486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E3A2E-B68B-5786-27C7-7AAAEB650486}"/>
                </a:ext>
              </a:extLst>
            </p:cNvPr>
            <p:cNvSpPr/>
            <p:nvPr/>
          </p:nvSpPr>
          <p:spPr>
            <a:xfrm>
              <a:off x="7699565" y="2435995"/>
              <a:ext cx="2715269" cy="2301034"/>
            </a:xfrm>
            <a:prstGeom prst="rect">
              <a:avLst/>
            </a:prstGeom>
            <a:noFill/>
            <a:ln w="12700">
              <a:solidFill>
                <a:srgbClr val="D8661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0F28C8F-2E48-A828-08C7-7E73C5EA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9566" y="2394074"/>
              <a:ext cx="520222" cy="5696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4BBE0-15A3-7D59-6081-982A74A4CAA6}"/>
                </a:ext>
              </a:extLst>
            </p:cNvPr>
            <p:cNvSpPr txBox="1"/>
            <p:nvPr/>
          </p:nvSpPr>
          <p:spPr>
            <a:xfrm>
              <a:off x="8185183" y="4706102"/>
              <a:ext cx="1903615" cy="278655"/>
            </a:xfrm>
            <a:prstGeom prst="rect">
              <a:avLst/>
            </a:prstGeom>
            <a:noFill/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000"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/>
                <a:t>Auto Scaling Group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66FE4FA-3316-F5D0-32B7-59DC8F32E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684" y="3794848"/>
              <a:ext cx="491345" cy="53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Graphic 23">
              <a:extLst>
                <a:ext uri="{FF2B5EF4-FFF2-40B4-BE49-F238E27FC236}">
                  <a16:creationId xmlns:a16="http://schemas.microsoft.com/office/drawing/2014/main" id="{FA44C094-C746-537C-35FD-3D708B18A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918" y="3889653"/>
              <a:ext cx="318174" cy="34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直线箭头连接符 93">
              <a:extLst>
                <a:ext uri="{FF2B5EF4-FFF2-40B4-BE49-F238E27FC236}">
                  <a16:creationId xmlns:a16="http://schemas.microsoft.com/office/drawing/2014/main" id="{9D57A0DE-0CC8-5876-F37B-0138FABE8725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2189092" y="4063842"/>
              <a:ext cx="467991" cy="9594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raphic 18">
              <a:extLst>
                <a:ext uri="{FF2B5EF4-FFF2-40B4-BE49-F238E27FC236}">
                  <a16:creationId xmlns:a16="http://schemas.microsoft.com/office/drawing/2014/main" id="{9BD664D0-29F1-89D6-9AF7-A43980898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083" y="3969327"/>
              <a:ext cx="380913" cy="38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8" name="直线箭头连接符 93">
              <a:extLst>
                <a:ext uri="{FF2B5EF4-FFF2-40B4-BE49-F238E27FC236}">
                  <a16:creationId xmlns:a16="http://schemas.microsoft.com/office/drawing/2014/main" id="{16A7D66E-5F67-B620-23BD-EDC6549F8C6B}"/>
                </a:ext>
              </a:extLst>
            </p:cNvPr>
            <p:cNvCxnSpPr>
              <a:cxnSpLocks/>
              <a:stCxn id="41" idx="3"/>
              <a:endCxn id="30" idx="1"/>
            </p:cNvCxnSpPr>
            <p:nvPr/>
          </p:nvCxnSpPr>
          <p:spPr>
            <a:xfrm flipV="1">
              <a:off x="3037996" y="4063842"/>
              <a:ext cx="226688" cy="9594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Cloudwatch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DC532-C959-FBD2-8B41-DACF9528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30469"/>
            <a:ext cx="10867736" cy="499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B780D3-D317-3AC5-30EA-8C2A83FCCD62}"/>
              </a:ext>
            </a:extLst>
          </p:cNvPr>
          <p:cNvSpPr txBox="1"/>
          <p:nvPr/>
        </p:nvSpPr>
        <p:spPr>
          <a:xfrm>
            <a:off x="4967678" y="5979203"/>
            <a:ext cx="595951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监控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BYOL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On-Demand FGT CPU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利用率</a:t>
            </a:r>
            <a:endParaRPr lang="en-US" sz="2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9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305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Lambda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50E1-9CB3-87CA-9C7E-84834FF1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9" y="1570101"/>
            <a:ext cx="11905728" cy="28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3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3278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148CE-6DD0-7557-3ED0-47B060C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6" y="870825"/>
            <a:ext cx="10611293" cy="236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C4009-BF40-052B-FF9A-8A00D457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14" y="3479468"/>
            <a:ext cx="5077838" cy="2878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6F562-9530-63C0-D5C7-CAD3B961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408" y="3479467"/>
            <a:ext cx="5363961" cy="30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85421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dynamodb_table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C5637-E4FB-857B-CCC6-B17854E7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" y="712382"/>
            <a:ext cx="10481332" cy="2795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C5B6-D976-37A3-595B-DE0129C25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9" y="3545806"/>
            <a:ext cx="10637875" cy="27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28907" y="180392"/>
            <a:ext cx="29209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登陆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BYOL</a:t>
            </a: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设备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22FE7-87EF-40D4-0E95-3652815C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7" y="956125"/>
            <a:ext cx="10933044" cy="501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3E908-D658-4191-1DFB-34910EC1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120" y="3201723"/>
            <a:ext cx="6396383" cy="27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08664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自动创建与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互联隧道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5CF09-6CAE-FD27-36C1-54CBFC93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7" y="757699"/>
            <a:ext cx="10345530" cy="55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50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1900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F3F6F-0C09-0D78-0132-CCF165BC5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2" y="759470"/>
            <a:ext cx="9379950" cy="460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8BA0C-508F-EF82-01ED-9BEA3FE6F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069" y="1875567"/>
            <a:ext cx="9603409" cy="42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6468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脚本删除过程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412FA-BC0A-601D-E5BE-67960218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" y="699538"/>
            <a:ext cx="6170097" cy="5620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F4708-1ED2-8132-58D2-EDBB97A7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23" y="318052"/>
            <a:ext cx="5699461" cy="3191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7742B9-1E2D-461B-4D96-999836C6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23" y="3558635"/>
            <a:ext cx="5699460" cy="30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3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06AAF-685C-12D9-91FA-9F644163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0A026-7042-5396-AB61-7955FD39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100408"/>
            <a:ext cx="11710118" cy="644278"/>
          </a:xfrm>
        </p:spPr>
        <p:txBody>
          <a:bodyPr>
            <a:normAutofit/>
          </a:bodyPr>
          <a:lstStyle/>
          <a:p>
            <a:pPr defTabSz="456565"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+mn-lt"/>
                <a:ea typeface="+mn-ea"/>
                <a:cs typeface="Arial" panose="020B0604020202090204" pitchFamily="34" charset="0"/>
              </a:rPr>
              <a:t>详细拓扑</a:t>
            </a:r>
            <a:endParaRPr lang="en-US" sz="3200" dirty="0">
              <a:solidFill>
                <a:srgbClr val="000000"/>
              </a:solidFill>
              <a:latin typeface="+mn-lt"/>
              <a:ea typeface="+mn-ea"/>
              <a:cs typeface="Arial" panose="020B060402020209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995A1-CE05-1757-F8CF-41534977A153}"/>
              </a:ext>
            </a:extLst>
          </p:cNvPr>
          <p:cNvSpPr/>
          <p:nvPr/>
        </p:nvSpPr>
        <p:spPr>
          <a:xfrm>
            <a:off x="7848578" y="1909328"/>
            <a:ext cx="854565" cy="2612696"/>
          </a:xfrm>
          <a:prstGeom prst="rect">
            <a:avLst/>
          </a:prstGeom>
          <a:solidFill>
            <a:srgbClr val="FF0000">
              <a:alpha val="2428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822578-8D6E-AFDD-47D5-81E815A8DC12}"/>
              </a:ext>
            </a:extLst>
          </p:cNvPr>
          <p:cNvSpPr/>
          <p:nvPr/>
        </p:nvSpPr>
        <p:spPr>
          <a:xfrm>
            <a:off x="364694" y="722565"/>
            <a:ext cx="5479689" cy="430859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VPC: Spoke 10.100.0.0/16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C7156-17CC-7A7E-BEC5-5F8FB451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64695" y="722565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39CF25-77DA-2A09-1DC0-11D7FFB213E3}"/>
              </a:ext>
            </a:extLst>
          </p:cNvPr>
          <p:cNvSpPr/>
          <p:nvPr/>
        </p:nvSpPr>
        <p:spPr>
          <a:xfrm>
            <a:off x="555195" y="1279003"/>
            <a:ext cx="2466476" cy="3524975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2FDFD-5E6B-B2D8-DB48-C9DBE9EDC8F9}"/>
              </a:ext>
            </a:extLst>
          </p:cNvPr>
          <p:cNvSpPr/>
          <p:nvPr/>
        </p:nvSpPr>
        <p:spPr>
          <a:xfrm>
            <a:off x="745694" y="1618389"/>
            <a:ext cx="2082873" cy="1254557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Gwlbe1-sub1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10.100.1.0/24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955CCE-9E64-441B-A7C2-1890C0FCB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695" y="1618390"/>
            <a:ext cx="381000" cy="381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F3702C-90FF-0492-8ED4-08861079C462}"/>
              </a:ext>
            </a:extLst>
          </p:cNvPr>
          <p:cNvSpPr/>
          <p:nvPr/>
        </p:nvSpPr>
        <p:spPr>
          <a:xfrm>
            <a:off x="745694" y="3048383"/>
            <a:ext cx="2082872" cy="1556811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Server-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10.100.3.0/24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1DC5609-016E-04F2-48AA-887A259A0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5694" y="3048384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0BF4F1-D4BE-5CC1-5C23-3054E1C07D9C}"/>
              </a:ext>
            </a:extLst>
          </p:cNvPr>
          <p:cNvSpPr/>
          <p:nvPr/>
        </p:nvSpPr>
        <p:spPr>
          <a:xfrm>
            <a:off x="3126119" y="1285895"/>
            <a:ext cx="2466476" cy="3524975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AEA23-7348-9F08-12C6-6BBA13D414F7}"/>
              </a:ext>
            </a:extLst>
          </p:cNvPr>
          <p:cNvSpPr/>
          <p:nvPr/>
        </p:nvSpPr>
        <p:spPr>
          <a:xfrm>
            <a:off x="3316618" y="1625281"/>
            <a:ext cx="2082873" cy="1254557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Gwlbe1-sub2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10.100.2.0/24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6B1667E-EEE9-FB72-5588-79A29E334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16619" y="1625282"/>
            <a:ext cx="381000" cy="381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4AD325-56E6-E3CB-C697-A49F2D94AA86}"/>
              </a:ext>
            </a:extLst>
          </p:cNvPr>
          <p:cNvSpPr/>
          <p:nvPr/>
        </p:nvSpPr>
        <p:spPr>
          <a:xfrm>
            <a:off x="3316618" y="3055275"/>
            <a:ext cx="2082872" cy="1556811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Server-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10.100.4.0/24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989F30E-E906-7AA6-4129-2B3E21F18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16618" y="3055276"/>
            <a:ext cx="381000" cy="381000"/>
          </a:xfrm>
          <a:prstGeom prst="rect">
            <a:avLst/>
          </a:prstGeom>
        </p:spPr>
      </p:pic>
      <p:sp>
        <p:nvSpPr>
          <p:cNvPr id="17" name="TextBox 25">
            <a:extLst>
              <a:ext uri="{FF2B5EF4-FFF2-40B4-BE49-F238E27FC236}">
                <a16:creationId xmlns:a16="http://schemas.microsoft.com/office/drawing/2014/main" id="{D3DBC623-0BB4-C330-4440-0B492589B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59" y="2556621"/>
            <a:ext cx="164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GWLBe1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C2F3849-2F99-BBFE-D9C2-BD9623FBC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913" y="2098628"/>
            <a:ext cx="457200" cy="457200"/>
          </a:xfrm>
          <a:prstGeom prst="rect">
            <a:avLst/>
          </a:prstGeom>
        </p:spPr>
      </p:pic>
      <p:sp>
        <p:nvSpPr>
          <p:cNvPr id="19" name="TextBox 25">
            <a:extLst>
              <a:ext uri="{FF2B5EF4-FFF2-40B4-BE49-F238E27FC236}">
                <a16:creationId xmlns:a16="http://schemas.microsoft.com/office/drawing/2014/main" id="{3CB1F302-D752-46FC-3C14-A3D9809B3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525" y="2575061"/>
            <a:ext cx="164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GWLBe2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78AF74-ECAE-1A4A-D8A5-55419D228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9379" y="2117068"/>
            <a:ext cx="457200" cy="457200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44421E87-9818-E784-6B8C-690584F48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155" y="4068788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Linux1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EA20AED-22C0-6DA1-09B8-BFBC592E4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3753" y="3621596"/>
            <a:ext cx="457200" cy="4572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B7976477-F78E-381E-06F8-7DB7872D0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09" y="4068788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Linux2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EF9A6C3-B83A-3366-3401-E4164EF56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1707" y="3621596"/>
            <a:ext cx="457200" cy="457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B5FE2D-4A4C-8C33-1073-738BA15C750E}"/>
              </a:ext>
            </a:extLst>
          </p:cNvPr>
          <p:cNvSpPr/>
          <p:nvPr/>
        </p:nvSpPr>
        <p:spPr>
          <a:xfrm>
            <a:off x="9419931" y="1466806"/>
            <a:ext cx="1666387" cy="1254557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MY" sz="1000" dirty="0">
                <a:solidFill>
                  <a:schemeClr val="tx1"/>
                </a:solidFill>
                <a:effectLst/>
              </a:rPr>
              <a:t>fgt_login_us-east-2a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10.0.0.0/24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180B898-2B0E-3139-2B30-90544DFFD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9932" y="1466807"/>
            <a:ext cx="381000" cy="381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5AB85AC-0E07-6B12-2273-0B3778ED2C42}"/>
              </a:ext>
            </a:extLst>
          </p:cNvPr>
          <p:cNvSpPr/>
          <p:nvPr/>
        </p:nvSpPr>
        <p:spPr>
          <a:xfrm>
            <a:off x="6596048" y="1141836"/>
            <a:ext cx="4680772" cy="173346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9CA8B4-60B9-7827-ED2E-B97C2931396E}"/>
              </a:ext>
            </a:extLst>
          </p:cNvPr>
          <p:cNvSpPr/>
          <p:nvPr/>
        </p:nvSpPr>
        <p:spPr>
          <a:xfrm>
            <a:off x="7419894" y="1469027"/>
            <a:ext cx="1846120" cy="1252336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MY" sz="1000" dirty="0">
                <a:solidFill>
                  <a:schemeClr val="tx1"/>
                </a:solidFill>
                <a:effectLst/>
              </a:rPr>
              <a:t>fgt_internal_us-east-2a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10.0.1.0/24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5DDBD48-7728-6A04-1ECA-C4135C33F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6262" y="1471603"/>
            <a:ext cx="381000" cy="381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1ECF3EB-AB84-DEC0-92BE-D1F82EBF9ABA}"/>
              </a:ext>
            </a:extLst>
          </p:cNvPr>
          <p:cNvSpPr/>
          <p:nvPr/>
        </p:nvSpPr>
        <p:spPr>
          <a:xfrm>
            <a:off x="6596048" y="3046333"/>
            <a:ext cx="4680772" cy="173346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BFC4C5-A43A-CDC3-53E2-5C39894D8D09}"/>
              </a:ext>
            </a:extLst>
          </p:cNvPr>
          <p:cNvSpPr/>
          <p:nvPr/>
        </p:nvSpPr>
        <p:spPr>
          <a:xfrm>
            <a:off x="9419931" y="3372357"/>
            <a:ext cx="1666387" cy="1254557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MY" sz="1000" dirty="0">
                <a:solidFill>
                  <a:schemeClr val="tx1"/>
                </a:solidFill>
                <a:effectLst/>
              </a:rPr>
              <a:t>fgt_login_us-east-2b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10.0.2.0/24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7BDB6F3-DA3E-A6B9-776A-2F779DD98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9932" y="3372358"/>
            <a:ext cx="381000" cy="381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8917136-37AF-78AE-E5A9-79AD81D5F0DF}"/>
              </a:ext>
            </a:extLst>
          </p:cNvPr>
          <p:cNvSpPr/>
          <p:nvPr/>
        </p:nvSpPr>
        <p:spPr>
          <a:xfrm>
            <a:off x="7419894" y="3374578"/>
            <a:ext cx="1846120" cy="1252336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>
              <a:defRPr/>
            </a:pPr>
            <a:r>
              <a:rPr lang="en-MY" sz="1000" dirty="0">
                <a:solidFill>
                  <a:schemeClr val="tx1"/>
                </a:solidFill>
                <a:effectLst/>
              </a:rPr>
              <a:t>fgt_internal_us-east-2b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10.0.3.0/24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FC1A02B-95DA-619D-650C-45E4F2EB7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19894" y="3374578"/>
            <a:ext cx="381000" cy="381000"/>
          </a:xfrm>
          <a:prstGeom prst="rect">
            <a:avLst/>
          </a:prstGeom>
        </p:spPr>
      </p:pic>
      <p:sp>
        <p:nvSpPr>
          <p:cNvPr id="35" name="TextBox 21">
            <a:extLst>
              <a:ext uri="{FF2B5EF4-FFF2-40B4-BE49-F238E27FC236}">
                <a16:creationId xmlns:a16="http://schemas.microsoft.com/office/drawing/2014/main" id="{3752398E-2CCC-89CD-F29B-6A9425844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32" y="3213373"/>
            <a:ext cx="1252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 Load </a:t>
            </a:r>
            <a:b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291235A-86AD-F9DA-D841-D7B8B84854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5648" y="2643471"/>
            <a:ext cx="629698" cy="629698"/>
          </a:xfrm>
          <a:prstGeom prst="rect">
            <a:avLst/>
          </a:prstGeom>
        </p:spPr>
      </p:pic>
      <p:pic>
        <p:nvPicPr>
          <p:cNvPr id="37" name="Picture 275">
            <a:extLst>
              <a:ext uri="{FF2B5EF4-FFF2-40B4-BE49-F238E27FC236}">
                <a16:creationId xmlns:a16="http://schemas.microsoft.com/office/drawing/2014/main" id="{23F63C91-762D-D88A-A3D6-C2BB92F049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89" y="2082456"/>
            <a:ext cx="470457" cy="47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75">
            <a:extLst>
              <a:ext uri="{FF2B5EF4-FFF2-40B4-BE49-F238E27FC236}">
                <a16:creationId xmlns:a16="http://schemas.microsoft.com/office/drawing/2014/main" id="{CC1F7F85-51FC-7046-6F90-37B5EFA055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90" y="3892080"/>
            <a:ext cx="470457" cy="47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468836-BCCF-D92C-8FA4-D897B93C4345}"/>
              </a:ext>
            </a:extLst>
          </p:cNvPr>
          <p:cNvSpPr txBox="1"/>
          <p:nvPr/>
        </p:nvSpPr>
        <p:spPr>
          <a:xfrm>
            <a:off x="8020985" y="28695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432C5-870A-46A3-16D0-845AD1C06DB9}"/>
              </a:ext>
            </a:extLst>
          </p:cNvPr>
          <p:cNvSpPr/>
          <p:nvPr/>
        </p:nvSpPr>
        <p:spPr>
          <a:xfrm>
            <a:off x="6096000" y="738416"/>
            <a:ext cx="5430963" cy="42927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VPC: Security-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10.0.0.0/16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91DA919-2F45-7D38-3C57-20DE43B52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734325"/>
            <a:ext cx="381000" cy="381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60367E1-242C-662A-A514-5F3A6D6A1FC6}"/>
              </a:ext>
            </a:extLst>
          </p:cNvPr>
          <p:cNvSpPr txBox="1"/>
          <p:nvPr/>
        </p:nvSpPr>
        <p:spPr>
          <a:xfrm>
            <a:off x="454132" y="5184895"/>
            <a:ext cx="11072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Spoke</a:t>
            </a:r>
            <a:r>
              <a:rPr lang="zh-CN" altLang="en-US" dirty="0"/>
              <a:t>已经存在</a:t>
            </a:r>
            <a:r>
              <a:rPr lang="en-US" altLang="zh-CN" dirty="0"/>
              <a:t>App VPC</a:t>
            </a:r>
            <a:r>
              <a:rPr lang="en-US" dirty="0"/>
              <a:t>, </a:t>
            </a:r>
            <a:r>
              <a:rPr lang="zh-CN" altLang="en-US" dirty="0"/>
              <a:t>执行</a:t>
            </a:r>
            <a:r>
              <a:rPr lang="en-US" altLang="zh-CN" dirty="0"/>
              <a:t>terraform</a:t>
            </a:r>
            <a:r>
              <a:rPr lang="zh-CN" altLang="en-US" dirty="0"/>
              <a:t>脚本前需要预先配置</a:t>
            </a:r>
            <a:r>
              <a:rPr lang="en-US" altLang="zh-CN" dirty="0"/>
              <a:t>GWLBE Subnet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部署模板将会自动部署</a:t>
            </a:r>
            <a:r>
              <a:rPr lang="en-US" altLang="zh-CN" dirty="0"/>
              <a:t>FGT</a:t>
            </a:r>
            <a:r>
              <a:rPr lang="zh-CN" altLang="en-US" dirty="0"/>
              <a:t>和</a:t>
            </a:r>
            <a:r>
              <a:rPr lang="en-US" altLang="zh-CN" dirty="0" err="1"/>
              <a:t>AutoSale</a:t>
            </a:r>
            <a:r>
              <a:rPr lang="en-US" altLang="zh-CN" dirty="0"/>
              <a:t>,</a:t>
            </a:r>
            <a:r>
              <a:rPr lang="zh-CN" altLang="en-US" dirty="0"/>
              <a:t>以及</a:t>
            </a:r>
            <a:r>
              <a:rPr lang="en-US" altLang="zh-CN" dirty="0"/>
              <a:t>GWLB</a:t>
            </a:r>
            <a:r>
              <a:rPr lang="zh-CN" altLang="en-US" dirty="0"/>
              <a:t>和</a:t>
            </a:r>
            <a:r>
              <a:rPr lang="en-US" altLang="zh-CN" dirty="0"/>
              <a:t>GWLBE</a:t>
            </a:r>
            <a:r>
              <a:rPr lang="zh-CN" altLang="en-US" dirty="0"/>
              <a:t>，关联相应路由表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它还将在</a:t>
            </a:r>
            <a:r>
              <a:rPr lang="en-US" dirty="0"/>
              <a:t>Spoke</a:t>
            </a:r>
            <a:r>
              <a:rPr lang="zh-CN" altLang="en-US" dirty="0"/>
              <a:t>创建一个</a:t>
            </a:r>
            <a:r>
              <a:rPr lang="en-US" dirty="0"/>
              <a:t>VPC </a:t>
            </a:r>
            <a:r>
              <a:rPr lang="en-US" altLang="zh-CN" dirty="0" err="1"/>
              <a:t>Ingerss</a:t>
            </a:r>
            <a:r>
              <a:rPr lang="zh-CN" altLang="en-US" dirty="0"/>
              <a:t>路由表，为</a:t>
            </a:r>
            <a:r>
              <a:rPr lang="en-US" dirty="0" err="1"/>
              <a:t>Gwlbe</a:t>
            </a:r>
            <a:r>
              <a:rPr lang="zh-CN" altLang="en-US" dirty="0"/>
              <a:t>子网添加出向路由表，并更新</a:t>
            </a:r>
            <a:r>
              <a:rPr lang="en-US" altLang="zh-CN" dirty="0"/>
              <a:t>Server-1</a:t>
            </a:r>
            <a:r>
              <a:rPr lang="zh-CN" altLang="en-US" dirty="0"/>
              <a:t>和</a:t>
            </a:r>
            <a:r>
              <a:rPr lang="en-US" altLang="zh-CN" dirty="0"/>
              <a:t>Server-2</a:t>
            </a:r>
            <a:r>
              <a:rPr lang="zh-CN" altLang="en-US" dirty="0"/>
              <a:t>的路由表。这些变化将把</a:t>
            </a:r>
            <a:r>
              <a:rPr lang="en-US" dirty="0"/>
              <a:t>N-S</a:t>
            </a:r>
            <a:r>
              <a:rPr lang="zh-CN" altLang="en-US" dirty="0"/>
              <a:t>和</a:t>
            </a:r>
            <a:r>
              <a:rPr lang="en-US" dirty="0"/>
              <a:t>S-N</a:t>
            </a:r>
            <a:r>
              <a:rPr lang="zh-CN" altLang="en-US" dirty="0"/>
              <a:t>流量路由到</a:t>
            </a:r>
            <a:r>
              <a:rPr lang="en-US" dirty="0"/>
              <a:t>FortiGate ASG。</a:t>
            </a:r>
          </a:p>
        </p:txBody>
      </p:sp>
      <p:graphicFrame>
        <p:nvGraphicFramePr>
          <p:cNvPr id="43" name="Table 57">
            <a:extLst>
              <a:ext uri="{FF2B5EF4-FFF2-40B4-BE49-F238E27FC236}">
                <a16:creationId xmlns:a16="http://schemas.microsoft.com/office/drawing/2014/main" id="{E1E3E02A-B157-5F40-C786-9816760C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43689"/>
              </p:ext>
            </p:extLst>
          </p:nvPr>
        </p:nvGraphicFramePr>
        <p:xfrm>
          <a:off x="803029" y="3791994"/>
          <a:ext cx="1237248" cy="55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04">
                  <a:extLst>
                    <a:ext uri="{9D8B030D-6E8A-4147-A177-3AD203B41FA5}">
                      <a16:colId xmlns:a16="http://schemas.microsoft.com/office/drawing/2014/main" val="3524778588"/>
                    </a:ext>
                  </a:extLst>
                </a:gridCol>
                <a:gridCol w="461844">
                  <a:extLst>
                    <a:ext uri="{9D8B030D-6E8A-4147-A177-3AD203B41FA5}">
                      <a16:colId xmlns:a16="http://schemas.microsoft.com/office/drawing/2014/main" val="192257544"/>
                    </a:ext>
                  </a:extLst>
                </a:gridCol>
              </a:tblGrid>
              <a:tr h="164969"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Dest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57435"/>
                  </a:ext>
                </a:extLst>
              </a:tr>
              <a:tr h="216031">
                <a:tc>
                  <a:txBody>
                    <a:bodyPr/>
                    <a:lstStyle/>
                    <a:p>
                      <a:r>
                        <a:rPr lang="en-US" sz="800" b="0" dirty="0"/>
                        <a:t>10.10.0.0/16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127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BAE4DE73-7200-E569-C49A-54BF021FFE38}"/>
              </a:ext>
            </a:extLst>
          </p:cNvPr>
          <p:cNvSpPr txBox="1"/>
          <p:nvPr/>
        </p:nvSpPr>
        <p:spPr>
          <a:xfrm>
            <a:off x="742941" y="3604821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Internal-Sub1-RT</a:t>
            </a:r>
          </a:p>
        </p:txBody>
      </p:sp>
      <p:graphicFrame>
        <p:nvGraphicFramePr>
          <p:cNvPr id="45" name="Table 57">
            <a:extLst>
              <a:ext uri="{FF2B5EF4-FFF2-40B4-BE49-F238E27FC236}">
                <a16:creationId xmlns:a16="http://schemas.microsoft.com/office/drawing/2014/main" id="{046EEA3D-1778-F9AC-E212-34CFAE8D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29695"/>
              </p:ext>
            </p:extLst>
          </p:nvPr>
        </p:nvGraphicFramePr>
        <p:xfrm>
          <a:off x="3443219" y="3820265"/>
          <a:ext cx="1237248" cy="55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04">
                  <a:extLst>
                    <a:ext uri="{9D8B030D-6E8A-4147-A177-3AD203B41FA5}">
                      <a16:colId xmlns:a16="http://schemas.microsoft.com/office/drawing/2014/main" val="3524778588"/>
                    </a:ext>
                  </a:extLst>
                </a:gridCol>
                <a:gridCol w="461844">
                  <a:extLst>
                    <a:ext uri="{9D8B030D-6E8A-4147-A177-3AD203B41FA5}">
                      <a16:colId xmlns:a16="http://schemas.microsoft.com/office/drawing/2014/main" val="192257544"/>
                    </a:ext>
                  </a:extLst>
                </a:gridCol>
              </a:tblGrid>
              <a:tr h="164969"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Dest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57435"/>
                  </a:ext>
                </a:extLst>
              </a:tr>
              <a:tr h="216031">
                <a:tc>
                  <a:txBody>
                    <a:bodyPr/>
                    <a:lstStyle/>
                    <a:p>
                      <a:r>
                        <a:rPr lang="en-US" sz="800" b="0" dirty="0"/>
                        <a:t>10.10.0.0/16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1272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B89163D-7794-B64E-9875-59BC28574653}"/>
              </a:ext>
            </a:extLst>
          </p:cNvPr>
          <p:cNvSpPr txBox="1"/>
          <p:nvPr/>
        </p:nvSpPr>
        <p:spPr>
          <a:xfrm>
            <a:off x="3383131" y="3633092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Internal-Sub2-RT</a:t>
            </a:r>
          </a:p>
        </p:txBody>
      </p:sp>
      <p:pic>
        <p:nvPicPr>
          <p:cNvPr id="47" name="Graphic 10">
            <a:extLst>
              <a:ext uri="{FF2B5EF4-FFF2-40B4-BE49-F238E27FC236}">
                <a16:creationId xmlns:a16="http://schemas.microsoft.com/office/drawing/2014/main" id="{F661404D-8B90-7CC3-E14F-EFE8A9FF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925931" y="6463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phic 10">
            <a:extLst>
              <a:ext uri="{FF2B5EF4-FFF2-40B4-BE49-F238E27FC236}">
                <a16:creationId xmlns:a16="http://schemas.microsoft.com/office/drawing/2014/main" id="{80682EF1-565A-BC96-2A0E-ED1C70AB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1307220" y="27297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E984731-059D-91C2-D7BA-272486EEB8C7}"/>
              </a:ext>
            </a:extLst>
          </p:cNvPr>
          <p:cNvSpPr txBox="1"/>
          <p:nvPr/>
        </p:nvSpPr>
        <p:spPr>
          <a:xfrm>
            <a:off x="3338545" y="706592"/>
            <a:ext cx="59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4E4DB7-7AA9-4DCF-2D1D-3EBFD057236D}"/>
              </a:ext>
            </a:extLst>
          </p:cNvPr>
          <p:cNvSpPr txBox="1"/>
          <p:nvPr/>
        </p:nvSpPr>
        <p:spPr>
          <a:xfrm>
            <a:off x="10803143" y="2784136"/>
            <a:ext cx="59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IGW</a:t>
            </a:r>
          </a:p>
        </p:txBody>
      </p:sp>
    </p:spTree>
    <p:extLst>
      <p:ext uri="{BB962C8B-B14F-4D97-AF65-F5344CB8AC3E}">
        <p14:creationId xmlns:p14="http://schemas.microsoft.com/office/powerpoint/2010/main" val="43452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69872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脚本执行文件和目录说明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16FDD-38B0-DD87-4ECE-935DF47C14E0}"/>
              </a:ext>
            </a:extLst>
          </p:cNvPr>
          <p:cNvSpPr txBox="1"/>
          <p:nvPr/>
        </p:nvSpPr>
        <p:spPr>
          <a:xfrm>
            <a:off x="283187" y="835429"/>
            <a:ext cx="114024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C:\Users\lgang\terraform-fortinet-china\terraform-awschina\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fgtvm-autoscale-nodemand\test\template_as_module\spk_gwlb_asg_fgt_gwlb_igw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41905-08A1-E7DB-5FA2-555F5EF2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1" y="1223967"/>
            <a:ext cx="9035935" cy="4528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1B145-8938-F701-57BF-B1C0BDA03A0B}"/>
              </a:ext>
            </a:extLst>
          </p:cNvPr>
          <p:cNvSpPr txBox="1"/>
          <p:nvPr/>
        </p:nvSpPr>
        <p:spPr>
          <a:xfrm>
            <a:off x="249935" y="5879455"/>
            <a:ext cx="617164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修改相应参数文件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main.tf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（账号信息、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CPU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利用率、关联路由表等信息）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173756" y="94654"/>
            <a:ext cx="30780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main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代码说明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CFD94-8DF8-FBBB-0B50-D418EC7B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6" y="687081"/>
            <a:ext cx="5732839" cy="548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0A5E7-01D1-3B80-BAD5-EC6353CF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884" y="687081"/>
            <a:ext cx="5809995" cy="54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113AD-9E29-C585-C3C1-977E10A0983F}"/>
              </a:ext>
            </a:extLst>
          </p:cNvPr>
          <p:cNvSpPr txBox="1"/>
          <p:nvPr/>
        </p:nvSpPr>
        <p:spPr>
          <a:xfrm>
            <a:off x="173756" y="94654"/>
            <a:ext cx="30780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main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代码说明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60BF-79C9-7EDD-ECCE-EE571D37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6" y="786296"/>
            <a:ext cx="5594125" cy="5104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7499F-9121-E22E-89B0-6FE97E74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17" y="786295"/>
            <a:ext cx="6288683" cy="51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146027" y="30762"/>
            <a:ext cx="314861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脚本初始化过程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1BEB9B9-79E5-0EB3-4DD6-E94DA974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5" y="1730004"/>
            <a:ext cx="11899666" cy="4522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CE50E-5E93-DB4B-061D-BE9C6286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" y="605593"/>
            <a:ext cx="11858937" cy="10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7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脚本预执行过程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F5AF2-8BB8-6607-9578-D53B8191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3" y="693906"/>
            <a:ext cx="5914205" cy="559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32639-BD68-7AC1-B0F5-F0E64FFC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44" y="693906"/>
            <a:ext cx="5930556" cy="55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3461" y="156497"/>
            <a:ext cx="26468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脚本执行过程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9C703-B0C7-FCFF-129B-265029CA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9" y="753716"/>
            <a:ext cx="6013237" cy="5545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E8EC7-D5E8-F6EC-464C-F64E9844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807" y="3503462"/>
            <a:ext cx="5561497" cy="3072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EA9F6-82E9-FC73-077B-605EE72D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807" y="389391"/>
            <a:ext cx="5561497" cy="31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2788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12364</TotalTime>
  <Words>562</Words>
  <Application>Microsoft Office PowerPoint</Application>
  <PresentationFormat>Widescreen</PresentationFormat>
  <Paragraphs>111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Inter</vt:lpstr>
      <vt:lpstr>微软雅黑</vt:lpstr>
      <vt:lpstr>Arial</vt:lpstr>
      <vt:lpstr>Fortinet Theme</vt:lpstr>
      <vt:lpstr>AutoScale Hypbird Mode FGT Integrate with GWLB</vt:lpstr>
      <vt:lpstr>PowerPoint Presentation</vt:lpstr>
      <vt:lpstr>详细拓扑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2417</cp:revision>
  <cp:lastPrinted>2021-03-23T01:37:48Z</cp:lastPrinted>
  <dcterms:created xsi:type="dcterms:W3CDTF">2021-03-23T01:37:48Z</dcterms:created>
  <dcterms:modified xsi:type="dcterms:W3CDTF">2025-06-12T02:28:16Z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